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aces.040carport.de/index.html" TargetMode="External"/><Relationship Id="rId3" Type="http://schemas.openxmlformats.org/officeDocument/2006/relationships/hyperlink" Target="https://spaces.040carport.de/hausbau-1/carport-hamburg-anbieter-finden-auftrag-kl-ren-und-baustelle-vorbereit-7acb1c8e.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Carport Zubehör und Sicherheit: Beleuchtung, Tor, Alarmanlage und Wetterschutz</a:t>
            </a:r>
          </a:p>
        </p:txBody>
      </p:sp>
      <p:sp>
        <p:nvSpPr>
          <p:cNvPr id="3" name="Content Placeholder 2"/>
          <p:cNvSpPr>
            <a:spLocks noGrp="1"/>
          </p:cNvSpPr>
          <p:nvPr>
            <p:ph idx="1"/>
          </p:nvPr>
        </p:nvSpPr>
        <p:spPr/>
        <p:txBody>
          <a:bodyPr/>
          <a:lstStyle/>
          <a:p>
            <a:r>
              <a:t>Ein Carport ist mehr als eine überdachte Stellfläche. Zwischen Grundstücksgrenze und Hauptgebäude, zwischen Statik und Entwässerung, zwischen Materialwahl und späterer Nutzung liegen zahlreiche Entscheidungen, die den Erfolg des Bauvorhabens bestimmen. Dieser Leitfaden fasst die wesentlichen Zusammenhänge zusammen, die für ein Carport-Vorhaben in Hamburg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eine durchdachte Planung Zeit und Kosten spart</a:t>
            </a:r>
          </a:p>
        </p:txBody>
      </p:sp>
      <p:sp>
        <p:nvSpPr>
          <p:cNvPr id="3" name="Content Placeholder 2"/>
          <p:cNvSpPr>
            <a:spLocks noGrp="1"/>
          </p:cNvSpPr>
          <p:nvPr>
            <p:ph idx="1"/>
          </p:nvPr>
        </p:nvSpPr>
        <p:spPr/>
        <p:txBody>
          <a:bodyPr/>
          <a:lstStyle/>
          <a:p>
            <a:pPr>
              <a:defRPr sz="1800"/>
            </a:pPr>
            <a:r>
              <a:t>Ein Carport besteht aus Tragwerk, Dach, Entwässerung und Fundament. Diese Teile müssen zusammenpassen und zum vorhandenen Grundstück passen. Eine Betrachtung nur des gewünschten Stellplatzes kann wichtige Zusammenhänge übersehen. So kann eine nachträglich geschlossene Seite die Einordnung verändern; ein Fallrohr neben dem Fundament kann Feuchtigkeit genau dort konzentrieren, wo sie unerwünscht ist. Eine frühzeitige Klärung der Anforderungen verhindert Änderungen während der Ausführung.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und Verfahrensfreiheit prüfen</a:t>
            </a:r>
          </a:p>
        </p:txBody>
      </p:sp>
      <p:sp>
        <p:nvSpPr>
          <p:cNvPr id="3" name="Content Placeholder 2"/>
          <p:cNvSpPr>
            <a:spLocks noGrp="1"/>
          </p:cNvSpPr>
          <p:nvPr>
            <p:ph idx="1"/>
          </p:nvPr>
        </p:nvSpPr>
        <p:spPr/>
        <p:txBody>
          <a:bodyPr/>
          <a:lstStyle/>
          <a:p>
            <a:pPr>
              <a:defRPr sz="1800"/>
            </a:pPr>
            <a:r>
              <a:t>Seit dem 1. Januar 2026 gilt in Hamburg eine neue Bauordnung. Ein Carport kann unter bestimmten Voraussetzungen verfahrensfrei sein: Wandhöhe bis 3 Meter, Brutto-Grundfläche bis 50 Quadratmeter je zugehörigem Hauptgebäude. Entscheidend ist nicht allein die Dachfläche, sondern die Gesamtbetrachtung vorhandener Stellplätze und Garagen sowie die Zuordnung zum Hauptgebäude. Verfahrensfrei bedeutet jedoch nicht, dass andere Anforderungen entfallen. Planungsrecht, Abstandsflächen, Standsicherheit und Brandschutz bleiben verbindlich.</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Grenzbebauung und Abstandsflächen beachten</a:t>
            </a:r>
          </a:p>
        </p:txBody>
      </p:sp>
      <p:sp>
        <p:nvSpPr>
          <p:cNvPr id="3" name="Content Placeholder 2"/>
          <p:cNvSpPr>
            <a:spLocks noGrp="1"/>
          </p:cNvSpPr>
          <p:nvPr>
            <p:ph idx="1"/>
          </p:nvPr>
        </p:nvSpPr>
        <p:spPr/>
        <p:txBody>
          <a:bodyPr/>
          <a:lstStyle/>
          <a:p>
            <a:pPr>
              <a:defRPr sz="1800"/>
            </a:pPr>
            <a:r>
              <a:t>In der Hamburger Bauordnung werden Carports als Garagen eingeordnet. Unter den dortigen Voraussetzungen können sie ohne eigene Abstandsflächen zulässig sein. Die Gesamtlänge aller entsprechenden Bebauung an einer Grundstücksgrenze ist jedoch auf 9 Meter begrenzt; die Gesamtlänge ohne Abstandsflächen auf 15 Meter je Grundstück. Bereits vorhandene Anlagen sind vollständig zu erfassen. Ein Bebauungsplan kann den Standort oder die Gestaltung zusätzlich einschränken.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Das passende Fundament wählen</a:t>
            </a:r>
          </a:p>
        </p:txBody>
      </p:sp>
      <p:sp>
        <p:nvSpPr>
          <p:cNvPr id="3" name="Content Placeholder 2"/>
          <p:cNvSpPr>
            <a:spLocks noGrp="1"/>
          </p:cNvSpPr>
          <p:nvPr>
            <p:ph idx="1"/>
          </p:nvPr>
        </p:nvSpPr>
        <p:spPr/>
        <p:txBody>
          <a:bodyPr/>
          <a:lstStyle/>
          <a:p>
            <a:pPr>
              <a:defRPr sz="1800"/>
            </a:pPr>
            <a:r>
              <a:t>Das Fundament überträgt die Kräfte der Konstruktion in den Boden. Punktfundamente nehmen Kräfte einzelner Stützen auf; eine Bodenplatte kann zugleich Teil einer zusammenhängenden Stellfläche sein. Welche Variante geeignet ist, ergibt sich aus System, Nutzung und Baugrund. Der Baugrund beeinflusst, wie Lasten aufgenommen werden. Ein vorhandenes Pflaster belegt noch keine ausreichende Tragfähigkeit. Fundamente sollten kontrolliert werden, bevor der Carport geliefert wird.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Holz oder Aluminium</a:t>
            </a:r>
          </a:p>
        </p:txBody>
      </p:sp>
      <p:sp>
        <p:nvSpPr>
          <p:cNvPr id="3" name="Content Placeholder 2"/>
          <p:cNvSpPr>
            <a:spLocks noGrp="1"/>
          </p:cNvSpPr>
          <p:nvPr>
            <p:ph idx="1"/>
          </p:nvPr>
        </p:nvSpPr>
        <p:spPr/>
        <p:txBody>
          <a:bodyPr/>
          <a:lstStyle/>
          <a:p>
            <a:pPr>
              <a:defRPr sz="1800"/>
            </a:pPr>
            <a:r>
              <a:t>Bei einem Holzcarport sollten Stützenfüße, Dachüberstände und Anschlüsse so ausgebildet sein, dass Wasser ablaufen kann und Bauteile nach Bewitterung wieder trocknen. Bei Aluminium oder Stahl sollte das Angebot Profile, Verbindungsmittel und Oberflächensystem benennen. Die Frage nach Pflegevorgängen und Schnittstellen gehört zur Beurteilung dazu. Eine schlanke Optik bedeutet nicht automatisch, dass jede Spannweite möglich ist. Seitenwände oder eine spätere Photovoltaikanlage müssen zur ausgelegten Konstruktion passen.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 und Entwässerung zusammen planen</a:t>
            </a:r>
          </a:p>
        </p:txBody>
      </p:sp>
      <p:sp>
        <p:nvSpPr>
          <p:cNvPr id="3" name="Content Placeholder 2"/>
          <p:cNvSpPr>
            <a:spLocks noGrp="1"/>
          </p:cNvSpPr>
          <p:nvPr>
            <p:ph idx="1"/>
          </p:nvPr>
        </p:nvSpPr>
        <p:spPr/>
        <p:txBody>
          <a:bodyPr/>
          <a:lstStyle/>
          <a:p>
            <a:pPr>
              <a:defRPr sz="1800"/>
            </a:pPr>
            <a:r>
              <a:t>Das Dach sammelt Regenwasser; das Entwässerungssystem führt es kontrolliert ab. Ein optisch flaches Dach benötigt eine zum gewählten System passende Wasserführung mit klar definiertem Tiefpunkt, erreichbarer Rinne oder Ablauf und Vorkehrung für Verstopfungen. Das Fallrohr endet nicht einfach irgendwo: Der Wasserweg muss bis zum Ziel geplant werden. In Hamburg kommen je nach Grundstück Versickerung und abgestimmte Ableitung infrage. Dachüberstand, Rinne und Fundamentplanung dürfen sich räumlich nicht gegenseitig behindern.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Photovoltaik und spätere Erweiterungen einbeziehen</a:t>
            </a:r>
          </a:p>
        </p:txBody>
      </p:sp>
      <p:sp>
        <p:nvSpPr>
          <p:cNvPr id="3" name="Content Placeholder 2"/>
          <p:cNvSpPr>
            <a:spLocks noGrp="1"/>
          </p:cNvSpPr>
          <p:nvPr>
            <p:ph idx="1"/>
          </p:nvPr>
        </p:nvSpPr>
        <p:spPr/>
        <p:txBody>
          <a:bodyPr/>
          <a:lstStyle/>
          <a:p>
            <a:pPr>
              <a:defRPr sz="1800"/>
            </a:pPr>
            <a:r>
              <a:t>Ein Carportdach kann eine Reserve für eine spätere Photovoltaikanlage oder Begrünung vorsehen. Dies muss vor der Bestellung mit der Tragwerksplanung abgestimmt werden. Für das Tragwerk zählen zusätzliches Gewicht und Kräfte aus dem Befestigungssystem. Eine Reserve muss konkret beschrieben und nachgewiesen sein. Hamburg unterscheidet die Photovoltaikpflicht für Gebäude von der Pflicht für größere Stellplatzanlagen; für ein privates Carport gilt keine pauschale Pflicht. Die elektrische Einbindung mit Leitungsweg, Wechselrichterstandort und Netzanschluss sollte früh koordiniert werden.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Ratgeberthemen</a:t>
            </a:r>
          </a:p>
        </p:txBody>
      </p:sp>
      <p:sp>
        <p:nvSpPr>
          <p:cNvPr id="3" name="Content Placeholder 2"/>
          <p:cNvSpPr>
            <a:spLocks noGrp="1"/>
          </p:cNvSpPr>
          <p:nvPr>
            <p:ph idx="1"/>
          </p:nvPr>
        </p:nvSpPr>
        <p:spPr/>
        <p:txBody>
          <a:bodyPr/>
          <a:lstStyle/>
          <a:p>
            <a:r>
              <a:rPr sz="1800">
                <a:hlinkClick r:id="rId2"/>
              </a:rPr>
              <a:t>Carport Hamburg: durchdacht planen und anfragen</a:t>
            </a:r>
          </a:p>
          <a:p>
            <a:r>
              <a:rPr sz="1800">
                <a:hlinkClick r:id="rId3"/>
              </a:rPr>
              <a:t>Carport Hamburg: Anbieter finden, Auftrag klären und Baustelle vorbereiten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